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33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6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EDA%20with%20SQL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nchitoAureo/Applied-Data-Science-Capstone-IBM-data-science-professional-certificate/blob/main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anchitoAureo/Applied-Data-Science-Capstone-IBM-data-science-professional-certificate/blob/main/SpaceX_Machine_Learning_Prediction_Part_5.jupyterlite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jupyter-labs-spacex-data-collection-api%20(3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hitoAureo/Applied-Data-Science-Capstone-IBM-data-science-professional-certificate/blob/main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2999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&lt;Francisco Roman 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&lt;12.04.2023&gt;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7324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data ser was performed Exploratory Data Analysis (EDA)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launches per site and occurrence and number of each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outcome label from outcome column and export the results to csv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https://github.com/PanchitoAureo/Applied-Data-Science-Capstone-IBM-data-science-professional-certificate/blob/main/jupyter-labs-webscraping%20(1).ipynb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E87176-6DDC-2164-EBEF-7DA753B4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92" y="1571765"/>
            <a:ext cx="2563560" cy="4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745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because the variables show the relationship between a numerical and one or more categorical variables using one of several visual representations. We 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Type.</a:t>
            </a: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between each Orbit type.</a:t>
            </a: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Line Chart to visualize the launches success yearly trend.</a:t>
            </a: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https://github.com/PanchitoAureo/Applied-Data-Science-Capstone-IBM-data-science-professional-certificate/blob/main/EDA%20with%20Data%20Visualization.ipynb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28600"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https://github.com/PanchitoAureo/Applied-Data-Science-Capstone-IBM-data-science-professional-certificate/blob/main/EDA%20with%20Data%20Visualization.ipynb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6"/>
            <a:ext cx="9745589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mission: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SPACEXTBL;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‘CCA’: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* FROM SPACEXTBL 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'CCA%'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(CRS):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SUM(payload mass __kg )AS TOTAL_PAYLOAD_ MASS FROM SPACEXTBL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WHEREcustomer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="NASA (CRS);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FO v1.1: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AVG{(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AS AVG_PAYLOAD_MASS FROM SPACEXTBL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WHEREbooster_version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="F9v1.1’;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achieved: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first_successful_landing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(landing _outcome)=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Successrae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https://github.com/PanchitoAureo/Applied-Data-Science-Capstone-IBM-data-science-professional-certificate/blob/main/EDA%20with%20SQL%20lab.ipynb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11260"/>
            <a:ext cx="10515600" cy="45847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map objects that were created and added to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add a highlighted circle area with a text label on a specific coordinate for each launch site on the site map.*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for simplify a map containing many markers having the same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the map to get coordinate for a mouse over a point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draw a line between a launch site to its closest city, railway and highway.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https://github.com/PanchitoAureo/Applied-Data-Science-Capstone-IBM-data-science-professional-certificate/blob/main/lab_jupyter_launch_site_location.jupyterlite.ipynb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80892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this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section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interactive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dashboard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will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shown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where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launch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percentages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for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different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launch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sites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will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graphed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One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pie chart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will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displayed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for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all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sites and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one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figure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for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s-CL" altLang="es-CL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each</a:t>
            </a:r>
            <a:r>
              <a:rPr kumimoji="0" lang="es-CL" altLang="es-CL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site.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202124"/>
                </a:solidFill>
                <a:latin typeface="inherit"/>
              </a:rPr>
              <a:t>In addition, a scatter plot will be shown where different booster combinations are bought with their payload mass.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importance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of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pie charts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that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they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quickly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allow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us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to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see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which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launch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site has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highest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and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lowest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success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rate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.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scatter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plot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allows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us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to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know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which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booster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combination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most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effective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and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also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in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which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weight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ranges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the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shots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 are </a:t>
            </a:r>
            <a:r>
              <a:rPr lang="es-CL" altLang="es-CL" sz="2400" dirty="0" err="1">
                <a:solidFill>
                  <a:srgbClr val="202124"/>
                </a:solidFill>
                <a:latin typeface="inherit"/>
              </a:rPr>
              <a:t>successful</a:t>
            </a:r>
            <a:r>
              <a:rPr lang="es-CL" altLang="es-CL" sz="2400" dirty="0">
                <a:solidFill>
                  <a:srgbClr val="202124"/>
                </a:solidFill>
                <a:latin typeface="inherit"/>
              </a:rPr>
              <a:t>. </a:t>
            </a:r>
            <a:endParaRPr kumimoji="0" lang="es-CL" altLang="es-C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https://github.com/PanchitoAureo/Applied-Data-Science-Capstone-IBM-data-science-professional-certificate/blob/main/spacex_dash_app.py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9ABA189-0869-AAAE-8176-6CF47A7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B4BA01F-10C5-15A8-1D2E-6C55A8F9A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1728" y="1474"/>
            <a:ext cx="6894576" cy="3439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We loaded the data and transformed to use in our training and testing with different model of machine learning (logistic regression, support vector machine, decision tree and k nearest neighbors), to this we use </a:t>
            </a:r>
            <a:r>
              <a:rPr lang="en-US" sz="1800" dirty="0" err="1"/>
              <a:t>GridSearchCV</a:t>
            </a:r>
            <a:r>
              <a:rPr lang="en-US" sz="1800" dirty="0"/>
              <a:t> with various hyperparameters. We used accuracy of ours models to compare their values and obtain the best model. </a:t>
            </a:r>
          </a:p>
          <a:p>
            <a:r>
              <a:rPr lang="en-US" sz="1800" dirty="0">
                <a:hlinkClick r:id="rId2"/>
              </a:rPr>
              <a:t>https://github.com/PanchitoAureo/Applied-Data-Science-Capstone-IBM-data-science-professional-certificate/blob/main/SpaceX_Machine_Learning_Prediction_Part_5.jupyterlite.ipynb</a:t>
            </a:r>
            <a:endParaRPr lang="en-US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DCAD7C-CE42-A816-9678-E22AF08B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98" y="3377106"/>
            <a:ext cx="10483803" cy="26995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9241" y="1565175"/>
            <a:ext cx="10337139" cy="1289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is CCAF5 SLC40 concentrated the majority of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is CCAF5 SLC40  has the worst ratio of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successful rate has increased for every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39A8DA-7897-ACEF-A076-66B4BDA8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41" y="2973575"/>
            <a:ext cx="1021222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10231278" cy="17781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 8000 kg concentrated the majority of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9000 kg the launches has the best ratio of 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C22C01-ED24-28E9-09BE-0238113C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02515"/>
            <a:ext cx="1023127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C54AE4-A54F-2BF8-A6F2-50615C1A4A7D}"/>
              </a:ext>
            </a:extLst>
          </p:cNvPr>
          <p:cNvSpPr txBox="1">
            <a:spLocks/>
          </p:cNvSpPr>
          <p:nvPr/>
        </p:nvSpPr>
        <p:spPr>
          <a:xfrm>
            <a:off x="770011" y="1650842"/>
            <a:ext cx="10231278" cy="17781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success ratios happens to orbits ES-L1, GEO, HEO and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ratios happens to orbit GTO.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6B346D-AF89-F0EC-BDCF-656B3819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64" y="2977148"/>
            <a:ext cx="919290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652646-4614-4CCB-EC18-4ABFB9AC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53305"/>
            <a:ext cx="10259857" cy="31722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7956E2-19FB-04FB-32F5-985FB04EA028}"/>
              </a:ext>
            </a:extLst>
          </p:cNvPr>
          <p:cNvSpPr txBox="1"/>
          <p:nvPr/>
        </p:nvSpPr>
        <p:spPr>
          <a:xfrm>
            <a:off x="770011" y="1493677"/>
            <a:ext cx="10259857" cy="11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ratios happens to orbits 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and ISS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ratios happens 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beginning of the </a:t>
            </a:r>
            <a:r>
              <a:rPr lang="en-CA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Fligth</a:t>
            </a:r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numbers, After the 40 Launches the ratio of successful grow up.</a:t>
            </a:r>
            <a:endParaRPr lang="en-CA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47800"/>
            <a:ext cx="10326541" cy="13864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9000 kg the launches has the best ratio of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Apparently, there is no relation between payload and success rate to orbit GTO.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one launch to the orbits SO and GEO.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17D026-8B67-5FB9-132A-AE16AB2E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34253"/>
            <a:ext cx="1032654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7" y="1523206"/>
            <a:ext cx="10551583" cy="14729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started increasing in 2013 and kept until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3 years failed the vast majority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year 2018 was the only down on the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2CC67F-6205-7617-8B24-6A1E3FB5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996200"/>
            <a:ext cx="973590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launchsites</a:t>
            </a:r>
            <a:endParaRPr lang="es-C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command DISTINCT show only unique launch sites from the SpaceX data.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F0CB48-BF2F-9ED8-DE9C-75B10833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75" y="2972749"/>
            <a:ext cx="9126224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250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WHERE , LIKE and LIMIT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C64CD0-A833-24B2-3703-EDF1F31E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8" y="2272757"/>
            <a:ext cx="11145805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SUM (summarized) AS (give a name to SUM variable),, WHERE, LIKE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launches by NASA (CRS) was 48123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392A33-3FA4-98B3-785D-8549933D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39" y="3639592"/>
            <a:ext cx="9164329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AVG (Average) AS (give a name to AVG variable), FROM , WHERE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DC23B0-8D60-8283-D7C0-D4F139DA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83" y="3101572"/>
            <a:ext cx="917385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MIN(Minimum) AS (give a name to MIN variable), FROM , WHERE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744912-D89D-F226-3591-428E55378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30" y="4001294"/>
            <a:ext cx="9211961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0126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was F9 FT B1021.2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B1031.2, F9 FT B1022 and F9 FT B1026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DISTINCT (show only unique variable), FROM , WHERE, BETWEEN (used to test whether an expression is within a range of values)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7D53EB-ED95-B48C-A2E3-253627FC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5" y="3692463"/>
            <a:ext cx="1072664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85516"/>
            <a:ext cx="10131884" cy="4741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  <a:endParaRPr lang="es-CL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lvl="1"/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Collection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through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API.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Collection with Web Scraping.</a:t>
            </a:r>
          </a:p>
          <a:p>
            <a:pPr lvl="1"/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Wrangling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Exploratory Data Analysis with SQL.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Exploratory Data Analysis with Data Visualization.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Interactive Visual Analytics with Folium.</a:t>
            </a:r>
          </a:p>
          <a:p>
            <a:pPr lvl="1"/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Machine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Learning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Prediction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  <a:endParaRPr lang="es-CL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lvl="1"/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Exploratory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 Data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Analysis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result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Interactive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analytics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 in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screenshots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Predictive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Analytics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s-CL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result</a:t>
            </a:r>
            <a:r>
              <a:rPr lang="es-CL" sz="180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9819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is 99 and failure mission outcomes is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COUNT() AS (give a name to MIN variable), FROM , GROUP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BF43DB-FBD6-C382-5492-68B2F5DE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25" y="3077387"/>
            <a:ext cx="91357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C82B90D-C60A-214C-2C76-3F0A4535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B3E5CA2-0EDD-041E-FFF5-1D2602F36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476" y="1259759"/>
            <a:ext cx="10891047" cy="381158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DISTINCT (show only unique variable), FROM , WHERE, BETWEEN (used to test whether an expression is within a range of values)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names of the booster which have carried the maximum payload mass is:</a:t>
            </a:r>
          </a:p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8395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2EBAD5F-3444-B1F6-EBF0-6C6E14BB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7" y="2228204"/>
            <a:ext cx="937390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5174"/>
            <a:ext cx="9745589" cy="47217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TO_DATE, WHERE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5E39AC4-1367-9BC7-2412-A192C210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8" y="3000252"/>
            <a:ext cx="1102196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57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successful landing outcomes between the date 04-06-2010 and 20-03-2017 in descending order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A5E96A-EDF3-CA68-53BD-C62697E5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5" y="2051752"/>
            <a:ext cx="1115533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20000" y="2075873"/>
            <a:ext cx="391663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cities are near the sea.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USA.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7ED258-7A30-AB11-8A50-EF52D63FA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744447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0568" y="1825625"/>
            <a:ext cx="351503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Example of CCAFS SLC 40 and CCAFS LC 40 launch sites and launch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Green Marker shows successful Launches and Red Marker shows Failures.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43DF8D-E29F-35FC-8D9A-D4F7A9E1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530"/>
            <a:ext cx="6516857" cy="51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568E00-334D-5E93-7FCE-C2705118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5" r="2" b="21358"/>
          <a:stretch/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41248" y="3849689"/>
            <a:ext cx="2111122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0" i="0" u="none" strike="noStrike" baseline="0" dirty="0">
                <a:solidFill>
                  <a:srgbClr val="0A48CA"/>
                </a:solidFill>
                <a:latin typeface="Abadi" panose="020B0604020104020204" pitchFamily="34" charset="0"/>
              </a:rPr>
              <a:t>Launch Site distance to landmarks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0563" y="4491673"/>
            <a:ext cx="331581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 CCAFS SLC 40 and CCAFS LC 40 launch sites</a:t>
            </a:r>
            <a:r>
              <a:rPr lang="en-US" sz="1800" dirty="0"/>
              <a:t> to its proximities such as railway, highway, coastline, with distance calculated and displayed</a:t>
            </a:r>
          </a:p>
          <a:p>
            <a:pPr>
              <a:spcBef>
                <a:spcPts val="1400"/>
              </a:spcBef>
            </a:pPr>
            <a:endParaRPr lang="en-US" sz="900" dirty="0"/>
          </a:p>
          <a:p>
            <a:pPr marL="0" indent="0">
              <a:spcBef>
                <a:spcPts val="1400"/>
              </a:spcBef>
              <a:buNone/>
            </a:pP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22751D-733F-A2D0-E8EA-8F4A1B16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37" y="356815"/>
            <a:ext cx="1956773" cy="58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In the figure show launch success count for all sites, in a pie chart.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importance of the graph shown is that we can make a quick comparison of which launch site has the highest and lowest launch success.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7086F9-BA2A-9954-B6C5-35568082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2013738"/>
            <a:ext cx="6903720" cy="28305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499275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L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evaluate </a:t>
            </a:r>
            <a:r>
              <a:rPr lang="en-US" sz="3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viability of the new company Space Y to compete  with SpaceX.</a:t>
            </a:r>
          </a:p>
          <a:p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  <a:endParaRPr lang="es-CL" sz="3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total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launches,by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ofrockets</a:t>
            </a:r>
            <a:r>
              <a:rPr lang="es-C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lvl="1"/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is the best place to make launches?.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Launch success is KSCLC-39A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1700" dirty="0"/>
          </a:p>
          <a:p>
            <a:pPr>
              <a:spcBef>
                <a:spcPts val="1400"/>
              </a:spcBef>
            </a:pPr>
            <a:r>
              <a:rPr lang="en-US" sz="1800" dirty="0"/>
              <a:t>In the figure show launch success count for site KSCLC-39A, in a pie chart.</a:t>
            </a:r>
            <a:endParaRPr lang="en-US" sz="1700" dirty="0"/>
          </a:p>
          <a:p>
            <a:pPr>
              <a:spcBef>
                <a:spcPts val="1400"/>
              </a:spcBef>
            </a:pPr>
            <a:r>
              <a:rPr lang="en-US" sz="1800" dirty="0"/>
              <a:t>The graph shows the percentage of successful launch (1) vs failed launch (0). This launch site is the one with the highest success rate with 76.9%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62B867-C850-6CDE-E205-D045A8EE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013738"/>
            <a:ext cx="6903720" cy="28305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In the figure show </a:t>
            </a:r>
            <a:r>
              <a:rPr lang="en-US" sz="1700" dirty="0"/>
              <a:t>a Payload vs. Launch Outcome scatter plot for all sites, with different payload selected in the range slider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The importance of this figure is that we can conclude that the vast majority of rockets to have a successful launch must weigh less than 6000 kg. It is also appreciated that the most successful combination is the FT boosters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642B1B-D4D7-485E-0AD3-6BBA1294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04" y="2290936"/>
            <a:ext cx="9716199" cy="3959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86240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Here we visualize the built model accuracy for all built classification models, in a bar chart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  tree model has 88% of accuracy, this is the highest classification accuracy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AF94CB-78B8-3B8C-8713-279C00E7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1"/>
            <a:ext cx="6903720" cy="5453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409838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</a:t>
            </a:r>
            <a:r>
              <a:rPr lang="en-US" sz="2800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626432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Confusion matrix of Decision Tree Classifier give us the big accuracy, showing the big numbers of true positive and true negative compared to the false 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2A2ADD-4287-79CD-09D3-C6060BE8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93" y="849515"/>
            <a:ext cx="6145161" cy="54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We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can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conclude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s-CL" sz="18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that</a:t>
            </a:r>
            <a:r>
              <a:rPr lang="es-CL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: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Launch success rate started to increase in 2013 till 2020.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Orbits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ES-L1, GEO, HEO, SSO, VLEO had the most success rate.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332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data was collected from two sources, SpaceX API and Web Scraping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 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the data we create a landing outcome label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loaded the data and transformed to use in our training and testing with different model of machine learning (logistic regression, support vector machine, decision tree and k nearest neighbors), to this we 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with various hyperparameters. We used accuracy of ours models to compare their values and obtain the best model.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Describe how data sets were collected. </a:t>
            </a:r>
          </a:p>
          <a:p>
            <a:pPr lvl="1"/>
            <a:r>
              <a:rPr lang="en-US" sz="1800" dirty="0"/>
              <a:t>Data was collecting using API request to SpaceX API (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r>
              <a:rPr lang="en-US" sz="1800" dirty="0"/>
              <a:t> ) and using web scraping to Wikipedia (https://en.wikipedia.org/wiki/List_of_Falcon/_9/_and_Falcon_Heavy_launches),  using web </a:t>
            </a:r>
            <a:r>
              <a:rPr lang="en-US" sz="1800" dirty="0" err="1"/>
              <a:t>scrapingtechnics</a:t>
            </a:r>
            <a:r>
              <a:rPr lang="en-US" sz="1800" dirty="0"/>
              <a:t>.</a:t>
            </a:r>
          </a:p>
          <a:p>
            <a:pPr marL="0"/>
            <a:endParaRPr lang="en-U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017C80-9C18-FBE0-9B82-70AF9293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8" y="740082"/>
            <a:ext cx="5135719" cy="22982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D25633-F2D1-E10B-8E25-C050D57B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68" y="4055921"/>
            <a:ext cx="5135719" cy="14893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53FD55-21EE-7138-9594-C8AEF43DE6C4}"/>
              </a:ext>
            </a:extLst>
          </p:cNvPr>
          <p:cNvSpPr txBox="1"/>
          <p:nvPr/>
        </p:nvSpPr>
        <p:spPr>
          <a:xfrm>
            <a:off x="7354529" y="3038317"/>
            <a:ext cx="39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Flow chart </a:t>
            </a:r>
            <a:r>
              <a:rPr lang="es-CL" sz="1400" dirty="0" err="1"/>
              <a:t>of</a:t>
            </a:r>
            <a:r>
              <a:rPr lang="es-CL" sz="1400" dirty="0"/>
              <a:t> web </a:t>
            </a:r>
            <a:r>
              <a:rPr lang="es-CL" sz="1400" dirty="0" err="1"/>
              <a:t>scraping</a:t>
            </a:r>
            <a:endParaRPr lang="es-CL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B23410-A177-C4E1-1E84-2A62B89F5F4C}"/>
              </a:ext>
            </a:extLst>
          </p:cNvPr>
          <p:cNvSpPr txBox="1"/>
          <p:nvPr/>
        </p:nvSpPr>
        <p:spPr>
          <a:xfrm>
            <a:off x="7233524" y="5497191"/>
            <a:ext cx="39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Flow chart </a:t>
            </a:r>
            <a:r>
              <a:rPr lang="es-CL" sz="1400" dirty="0" err="1"/>
              <a:t>of</a:t>
            </a:r>
            <a:r>
              <a:rPr lang="es-CL" sz="1400" dirty="0"/>
              <a:t> API </a:t>
            </a:r>
            <a:r>
              <a:rPr lang="es-CL" sz="1400" dirty="0" err="1"/>
              <a:t>method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can be obtained from SpaceX API , this data is collected by a API request. The data is cleaned and formatting.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https://github.com/PanchitoAureo/Applied-Data-Science-Capstone-IBM-data-science-professional-certificate/blob/main/jupyter-labs-spacex-data-collection-api%20(3).ipynb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BC3D96-E3C5-E2CC-5E4A-64FF676A5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533" y="1460157"/>
            <a:ext cx="252447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4811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22983" cy="40677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applied to Wikipedia page, we recollect only the data from Falco 9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The table is converted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https://github.com/PanchitoAureo/Applied-Data-Science-Capstone-IBM-data-science-professional-certificate/blob/main/jupyter-labs-webscraping%20(1).ipynb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DC45B4-3AC9-76F8-9B5B-170AAD07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452" y="1538672"/>
            <a:ext cx="1705391" cy="48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openxmlformats.org/package/2006/metadata/core-properties"/>
    <ds:schemaRef ds:uri="155be751-a274-42e8-93fb-f39d3b9bccc8"/>
    <ds:schemaRef ds:uri="http://schemas.microsoft.com/office/2006/metadata/properties"/>
    <ds:schemaRef ds:uri="http://purl.org/dc/dcmitype/"/>
    <ds:schemaRef ds:uri="http://purl.org/dc/elements/1.1/"/>
    <ds:schemaRef ds:uri="f80a141d-92ca-4d3d-9308-f7e7b1d44ce8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2251</Words>
  <Application>Microsoft Office PowerPoint</Application>
  <PresentationFormat>Panorámica</PresentationFormat>
  <Paragraphs>236</Paragraphs>
  <Slides>46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inherit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Francisco Román Bustamante</cp:lastModifiedBy>
  <cp:revision>204</cp:revision>
  <dcterms:created xsi:type="dcterms:W3CDTF">2021-04-29T18:58:34Z</dcterms:created>
  <dcterms:modified xsi:type="dcterms:W3CDTF">2023-04-12T11:11:23Z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